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6257588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08">
          <p15:clr>
            <a:srgbClr val="A4A3A4"/>
          </p15:clr>
        </p15:guide>
        <p15:guide id="2" pos="51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66"/>
    <p:restoredTop sz="94586"/>
  </p:normalViewPr>
  <p:slideViewPr>
    <p:cSldViewPr snapToGrid="0">
      <p:cViewPr varScale="1">
        <p:scale>
          <a:sx n="54" d="100"/>
          <a:sy n="54" d="100"/>
        </p:scale>
        <p:origin x="248" y="856"/>
      </p:cViewPr>
      <p:guideLst>
        <p:guide orient="horz" pos="2808"/>
        <p:guide pos="51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6bfe50838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6bfe50838_0_3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56bfe50838_0_3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cecbfe9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cecbfe90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5cecbfe90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eb6f043fd_1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eb6f043fd_1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0614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6bfe50838_0_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6bfe50838_0_4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g56bfe50838_0_4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69943ad3a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69943ad3a_0_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g569943ad3a_0_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69943ad3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69943ad3a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g569943ad3a_0_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69943ad3a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69943ad3a_0_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569943ad3a_0_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6bfe50838_0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6bfe50838_0_3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56bfe50838_0_3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6bfe50838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6bfe50838_0_3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56bfe50838_0_3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6bfe50838_0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6bfe50838_0_3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56bfe50838_0_3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6bfe50838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6bfe50838_0_3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g56bfe50838_0_3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1"/>
            <a:ext cx="1625758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758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6134" y="8021420"/>
            <a:ext cx="184731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1"/>
            <a:ext cx="16257587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3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3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3"/>
            <a:ext cx="16257587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863685" y="5248173"/>
            <a:ext cx="12138848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454" y="902337"/>
            <a:ext cx="8467494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709" y="291549"/>
            <a:ext cx="1402217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731" y="2067651"/>
            <a:ext cx="15176126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2047" y="5181600"/>
            <a:ext cx="13393496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500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838" y="996100"/>
            <a:ext cx="146319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200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34184"/>
            <a:ext cx="16257587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709" y="486834"/>
            <a:ext cx="1402217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709" y="2434167"/>
            <a:ext cx="1402217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300" cy="5501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-US" sz="6000" b="1"/>
              <a:t>Sequence Similarity </a:t>
            </a:r>
            <a:r>
              <a:rPr lang="en-US" sz="6000" b="1"/>
              <a:t>through </a:t>
            </a:r>
            <a:r>
              <a:rPr lang="en-US" sz="6000" b="1" smtClean="0"/>
              <a:t>Shingling</a:t>
            </a:r>
            <a:endParaRPr sz="6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Advantages of Shingling</a:t>
            </a:r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Fast: O(m + n) to compare two sequences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Bounded between [0, 1]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Can be further speeded up using random projection algorithms</a:t>
            </a:r>
            <a:endParaRPr/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Minhash</a:t>
            </a:r>
            <a:endParaRPr/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Locality sensitive hashing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Limitations of Shingling</a:t>
            </a:r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body" idx="1"/>
          </p:nvPr>
        </p:nvSpPr>
        <p:spPr>
          <a:xfrm>
            <a:off x="1117700" y="1590285"/>
            <a:ext cx="14022300" cy="429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Set approximation may not be accurate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Size of shingles matter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Variations of algorithms try to estimate other similarity functions (e.g., Weighted Jaccard, Euclidean distance)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you should know</a:t>
            </a:r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How to compute sequence similarity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Edit distance and how it is calculated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How shingling works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Applications of sequence similarity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13" y="152087"/>
            <a:ext cx="14991467" cy="1247467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214" y="1279526"/>
            <a:ext cx="15698754" cy="200378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8" y="4620885"/>
            <a:ext cx="16256000" cy="1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81289" rIns="162533" bIns="8128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6097" y="8161837"/>
            <a:ext cx="14020800" cy="704942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2449" y="8539869"/>
            <a:ext cx="760284" cy="2660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558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Application: near-duplicates</a:t>
            </a:r>
            <a:endParaRPr/>
          </a:p>
        </p:txBody>
      </p:sp>
      <p:pic>
        <p:nvPicPr>
          <p:cNvPr id="66" name="Google Shape;6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25" y="1731776"/>
            <a:ext cx="6503800" cy="653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2"/>
          <p:cNvPicPr preferRelativeResize="0"/>
          <p:nvPr/>
        </p:nvPicPr>
        <p:blipFill rotWithShape="1">
          <a:blip r:embed="rId4">
            <a:alphaModFix/>
          </a:blip>
          <a:srcRect r="8231" b="15376"/>
          <a:stretch/>
        </p:blipFill>
        <p:spPr>
          <a:xfrm>
            <a:off x="8241500" y="1731775"/>
            <a:ext cx="6376600" cy="601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2"/>
          <p:cNvPicPr preferRelativeResize="0"/>
          <p:nvPr/>
        </p:nvPicPr>
        <p:blipFill rotWithShape="1">
          <a:blip r:embed="rId5">
            <a:alphaModFix/>
          </a:blip>
          <a:srcRect l="-6712" t="-4378" r="-5356" b="-9051"/>
          <a:stretch/>
        </p:blipFill>
        <p:spPr>
          <a:xfrm>
            <a:off x="7073275" y="3053175"/>
            <a:ext cx="1824700" cy="184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/>
          <p:nvPr/>
        </p:nvSpPr>
        <p:spPr>
          <a:xfrm>
            <a:off x="76200" y="8820600"/>
            <a:ext cx="51594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latin typeface="Verdana"/>
                <a:ea typeface="Verdana"/>
                <a:cs typeface="Verdana"/>
                <a:sym typeface="Verdana"/>
              </a:rPr>
              <a:t>Emojis - Twitter - https://twemoji.twitter.com/content/twemoji-twitter/en.html - CC-BY 4.0</a:t>
            </a:r>
            <a:endParaRPr sz="8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Application: near-duplicates</a:t>
            </a:r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>
            <a:off x="1117700" y="1590276"/>
            <a:ext cx="14022300" cy="535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30% of web pages are near-duplicates (Broder et al. 1997) </a:t>
            </a:r>
            <a:endParaRPr/>
          </a:p>
          <a:p>
            <a:pPr marL="11430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mirrors, local copies, page updates</a:t>
            </a:r>
            <a:endParaRPr/>
          </a:p>
          <a:p>
            <a:pPr marL="11430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spam, spider-traps</a:t>
            </a:r>
            <a:endParaRPr/>
          </a:p>
          <a:p>
            <a:pPr marL="11430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crawling errors</a:t>
            </a:r>
            <a:br>
              <a:rPr lang="en-US"/>
            </a:b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Detect near-duplicates and remove them from index (with limited time &amp; space cost)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Challenge</a:t>
            </a:r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body" idx="1"/>
          </p:nvPr>
        </p:nvSpPr>
        <p:spPr>
          <a:xfrm>
            <a:off x="1117700" y="1590275"/>
            <a:ext cx="14022300" cy="3820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Strict duplication is easy to handle (use hashing), but what about near-duplication?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Similar problem: </a:t>
            </a:r>
            <a:r>
              <a:rPr lang="en-US" u="sng"/>
              <a:t>plagiarism detection</a:t>
            </a:r>
            <a:endParaRPr u="sng"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Need a fast measurement of sequence similarity (for long sequences)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Shingling </a:t>
            </a:r>
            <a:r>
              <a:rPr lang="en-US" sz="4000"/>
              <a:t>(Broder et al., 1997)</a:t>
            </a:r>
            <a:endParaRPr sz="4000"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1"/>
          </p:nvPr>
        </p:nvSpPr>
        <p:spPr>
          <a:xfrm>
            <a:off x="1117700" y="1590276"/>
            <a:ext cx="14022300" cy="627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Represent a sequence as a set of </a:t>
            </a:r>
            <a:r>
              <a:rPr lang="en-US" u="sng"/>
              <a:t>overlapping</a:t>
            </a:r>
            <a:r>
              <a:rPr lang="en-US"/>
              <a:t> ngrams</a:t>
            </a:r>
            <a:br>
              <a:rPr lang="en-US"/>
            </a:br>
            <a:endParaRPr sz="1200"/>
          </a:p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“to be or not to be” → </a:t>
            </a: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{“to be or”, </a:t>
            </a: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      “be or not”,</a:t>
            </a: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          “or not to”,</a:t>
            </a: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              “not to be”}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Shingling</a:t>
            </a:r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body" idx="1"/>
          </p:nvPr>
        </p:nvSpPr>
        <p:spPr>
          <a:xfrm>
            <a:off x="1117700" y="1590267"/>
            <a:ext cx="14022300" cy="1909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Then sequence similarity is Jaccard similarity of two sets</a:t>
            </a:r>
            <a:endParaRPr/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300" y="3679498"/>
            <a:ext cx="5157676" cy="152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1117700" y="1590266"/>
            <a:ext cx="14022300" cy="1834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X = “to be or not to be”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Y = “not be or not to be”</a:t>
            </a: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body" idx="1"/>
          </p:nvPr>
        </p:nvSpPr>
        <p:spPr>
          <a:xfrm>
            <a:off x="1117700" y="3342876"/>
            <a:ext cx="14022300" cy="186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X’: </a:t>
            </a:r>
            <a:r>
              <a:rPr lang="en-US" sz="3600"/>
              <a:t>{</a:t>
            </a:r>
            <a:r>
              <a:rPr lang="en-US" sz="3600" u="sng"/>
              <a:t>“to be or”</a:t>
            </a:r>
            <a:r>
              <a:rPr lang="en-US" sz="3600"/>
              <a:t>, “be or not”, “or not to”, “not to be”}</a:t>
            </a:r>
            <a:endParaRPr sz="3600"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Y’: </a:t>
            </a:r>
            <a:r>
              <a:rPr lang="en-US" sz="3600"/>
              <a:t>{</a:t>
            </a:r>
            <a:r>
              <a:rPr lang="en-US" sz="3600" u="sng"/>
              <a:t>“not be or”</a:t>
            </a:r>
            <a:r>
              <a:rPr lang="en-US" sz="3600"/>
              <a:t>, “be or not”, “or not to”, “not to be”}</a:t>
            </a:r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body" idx="1"/>
          </p:nvPr>
        </p:nvSpPr>
        <p:spPr>
          <a:xfrm>
            <a:off x="1117700" y="5095476"/>
            <a:ext cx="14022300" cy="1105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sim(X, Y) = J(X’, Y’) = 3/5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body" idx="1"/>
          </p:nvPr>
        </p:nvSpPr>
        <p:spPr>
          <a:xfrm>
            <a:off x="1117700" y="1590278"/>
            <a:ext cx="14022300" cy="244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X = “to be or not to be”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Y = “not be or not to be”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Z = “be or not to not be”</a:t>
            </a: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body" idx="1"/>
          </p:nvPr>
        </p:nvSpPr>
        <p:spPr>
          <a:xfrm>
            <a:off x="1117700" y="3952476"/>
            <a:ext cx="14022300" cy="186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X’: </a:t>
            </a:r>
            <a:r>
              <a:rPr lang="en-US" sz="3600"/>
              <a:t>{</a:t>
            </a:r>
            <a:r>
              <a:rPr lang="en-US" sz="3600" u="sng"/>
              <a:t>“to be or”</a:t>
            </a:r>
            <a:r>
              <a:rPr lang="en-US" sz="3600"/>
              <a:t>, “be or not”, “or not to”, “not to be”}</a:t>
            </a:r>
            <a:endParaRPr sz="3600"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Y’: </a:t>
            </a:r>
            <a:r>
              <a:rPr lang="en-US" sz="3600"/>
              <a:t>{</a:t>
            </a:r>
            <a:r>
              <a:rPr lang="en-US" sz="3600" u="sng"/>
              <a:t>“not be or”</a:t>
            </a:r>
            <a:r>
              <a:rPr lang="en-US" sz="3600"/>
              <a:t>, “be or not”, “or not to”, “not to be”}</a:t>
            </a:r>
            <a:endParaRPr sz="3600"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Z’: </a:t>
            </a:r>
            <a:r>
              <a:rPr lang="en-US" sz="3600"/>
              <a:t>{“be or not”, “or not to”, “</a:t>
            </a:r>
            <a:r>
              <a:rPr lang="en-US" sz="3600" u="sng"/>
              <a:t>not to not</a:t>
            </a:r>
            <a:r>
              <a:rPr lang="en-US" sz="3600"/>
              <a:t>”, “</a:t>
            </a:r>
            <a:r>
              <a:rPr lang="en-US" sz="3600" u="sng"/>
              <a:t>to not be</a:t>
            </a:r>
            <a:r>
              <a:rPr lang="en-US" sz="3600"/>
              <a:t>”}</a:t>
            </a:r>
            <a:endParaRPr sz="3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body" idx="1"/>
          </p:nvPr>
        </p:nvSpPr>
        <p:spPr>
          <a:xfrm>
            <a:off x="1117700" y="1590276"/>
            <a:ext cx="14022300" cy="169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19100" algn="l" rtl="0">
              <a:spcBef>
                <a:spcPts val="1333"/>
              </a:spcBef>
              <a:spcAft>
                <a:spcPts val="0"/>
              </a:spcAft>
              <a:buClr>
                <a:srgbClr val="999999"/>
              </a:buClr>
              <a:buSzPts val="3000"/>
              <a:buChar char="●"/>
            </a:pPr>
            <a:r>
              <a:rPr lang="en-US" sz="3000">
                <a:solidFill>
                  <a:srgbClr val="999999"/>
                </a:solidFill>
              </a:rPr>
              <a:t>X = “to be or not to be”</a:t>
            </a:r>
            <a:endParaRPr sz="3000">
              <a:solidFill>
                <a:srgbClr val="999999"/>
              </a:solidFill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Char char="●"/>
            </a:pPr>
            <a:r>
              <a:rPr lang="en-US" sz="3000">
                <a:solidFill>
                  <a:srgbClr val="999999"/>
                </a:solidFill>
              </a:rPr>
              <a:t>Y = “not be or not to be”</a:t>
            </a:r>
            <a:endParaRPr sz="3000">
              <a:solidFill>
                <a:srgbClr val="999999"/>
              </a:solidFill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Char char="●"/>
            </a:pPr>
            <a:r>
              <a:rPr lang="en-US" sz="3000">
                <a:solidFill>
                  <a:srgbClr val="999999"/>
                </a:solidFill>
              </a:rPr>
              <a:t>Z = “be or not to not be”</a:t>
            </a:r>
            <a:endParaRPr sz="3000"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 sz="3000"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xfrm>
            <a:off x="1117700" y="3190476"/>
            <a:ext cx="14022300" cy="186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1333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X’: </a:t>
            </a:r>
            <a:r>
              <a:rPr lang="en-US" sz="3000"/>
              <a:t>{</a:t>
            </a:r>
            <a:r>
              <a:rPr lang="en-US" sz="3000" u="sng"/>
              <a:t>“to be or”</a:t>
            </a:r>
            <a:r>
              <a:rPr lang="en-US" sz="3000"/>
              <a:t>, “be or not”, “or not to”, “not to be”}</a:t>
            </a:r>
            <a:endParaRPr sz="30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Y’: </a:t>
            </a:r>
            <a:r>
              <a:rPr lang="en-US" sz="3000"/>
              <a:t>{</a:t>
            </a:r>
            <a:r>
              <a:rPr lang="en-US" sz="3000" u="sng"/>
              <a:t>“not be or”</a:t>
            </a:r>
            <a:r>
              <a:rPr lang="en-US" sz="3000"/>
              <a:t>, “be or not”, “or not to”, “not to be”}</a:t>
            </a:r>
            <a:endParaRPr sz="30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Z’: </a:t>
            </a:r>
            <a:r>
              <a:rPr lang="en-US" sz="3000"/>
              <a:t>{“be or not”, “or not to”, “</a:t>
            </a:r>
            <a:r>
              <a:rPr lang="en-US" sz="3000" u="sng"/>
              <a:t>not to not</a:t>
            </a:r>
            <a:r>
              <a:rPr lang="en-US" sz="3000"/>
              <a:t>”, “</a:t>
            </a:r>
            <a:r>
              <a:rPr lang="en-US" sz="3000" u="sng"/>
              <a:t>to not be</a:t>
            </a:r>
            <a:r>
              <a:rPr lang="en-US" sz="3000"/>
              <a:t>”}</a:t>
            </a:r>
            <a:endParaRPr sz="3000"/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xfrm>
            <a:off x="1117700" y="5095476"/>
            <a:ext cx="14022300" cy="1105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Font typeface="Times New Roman"/>
              <a:buChar char="●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sim(X, Y) = J(X’, Y’) = 3/5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Font typeface="Times New Roman"/>
              <a:buChar char="●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sim(X, Z) = J(X’, Z’) = 2/6 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511</Words>
  <Application>Microsoft Macintosh PowerPoint</Application>
  <PresentationFormat>Custom</PresentationFormat>
  <Paragraphs>75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Verdana</vt:lpstr>
      <vt:lpstr>Arial</vt:lpstr>
      <vt:lpstr>Calibri</vt:lpstr>
      <vt:lpstr>Arial Black</vt:lpstr>
      <vt:lpstr>Times New Roman</vt:lpstr>
      <vt:lpstr>Georgia</vt:lpstr>
      <vt:lpstr>verdana-degrees1</vt:lpstr>
      <vt:lpstr>Sequence Similarity through Shingling</vt:lpstr>
      <vt:lpstr>Application: near-duplicates</vt:lpstr>
      <vt:lpstr>Application: near-duplicates</vt:lpstr>
      <vt:lpstr>Challenge</vt:lpstr>
      <vt:lpstr>Shingling (Broder et al., 1997)</vt:lpstr>
      <vt:lpstr>Shingling</vt:lpstr>
      <vt:lpstr>Example</vt:lpstr>
      <vt:lpstr>Example</vt:lpstr>
      <vt:lpstr>Example</vt:lpstr>
      <vt:lpstr>Advantages of Shingling</vt:lpstr>
      <vt:lpstr>Limitations of Shingling</vt:lpstr>
      <vt:lpstr>What you should know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4.4.1_Sequence Similarity through Shingling</dc:title>
  <dc:subject>Data Mining 1</dc:subject>
  <dc:creator>Qiaozhu Mei</dc:creator>
  <cp:keywords/>
  <dc:description/>
  <cp:lastModifiedBy>Tan, Yuanru</cp:lastModifiedBy>
  <cp:revision>2</cp:revision>
  <dcterms:modified xsi:type="dcterms:W3CDTF">2019-11-18T19:58:29Z</dcterms:modified>
  <cp:category/>
</cp:coreProperties>
</file>